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2"/>
  </p:notesMasterIdLst>
  <p:handoutMasterIdLst>
    <p:handoutMasterId r:id="rId33"/>
  </p:handoutMasterIdLst>
  <p:sldIdLst>
    <p:sldId id="292" r:id="rId5"/>
    <p:sldId id="317" r:id="rId6"/>
    <p:sldId id="318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0" r:id="rId22"/>
    <p:sldId id="311" r:id="rId23"/>
    <p:sldId id="312" r:id="rId24"/>
    <p:sldId id="313" r:id="rId25"/>
    <p:sldId id="314" r:id="rId26"/>
    <p:sldId id="315" r:id="rId27"/>
    <p:sldId id="308" r:id="rId28"/>
    <p:sldId id="309" r:id="rId29"/>
    <p:sldId id="293" r:id="rId30"/>
    <p:sldId id="316" r:id="rId3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FAD"/>
    <a:srgbClr val="8293CA"/>
    <a:srgbClr val="E2CAB9"/>
    <a:srgbClr val="F15D68"/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98" d="100"/>
          <a:sy n="98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0104986876642"/>
          <c:y val="8.8453248031496054E-2"/>
          <c:w val="0.83743028215223092"/>
          <c:h val="0.79297859251968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,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Foglio1!$A$2:$A$13</c:f>
              <c:numCache>
                <c:formatCode>General</c:formatCode>
                <c:ptCount val="12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</c:numCache>
            </c:numRef>
          </c:xVal>
          <c:yVal>
            <c:numRef>
              <c:f>Foglio1!$B$2:$B$13</c:f>
              <c:numCache>
                <c:formatCode>General</c:formatCode>
                <c:ptCount val="12"/>
                <c:pt idx="1">
                  <c:v>177</c:v>
                </c:pt>
                <c:pt idx="2">
                  <c:v>143</c:v>
                </c:pt>
                <c:pt idx="3">
                  <c:v>160</c:v>
                </c:pt>
                <c:pt idx="4">
                  <c:v>160</c:v>
                </c:pt>
                <c:pt idx="6">
                  <c:v>176</c:v>
                </c:pt>
                <c:pt idx="7">
                  <c:v>165</c:v>
                </c:pt>
                <c:pt idx="8">
                  <c:v>153</c:v>
                </c:pt>
                <c:pt idx="9">
                  <c:v>150</c:v>
                </c:pt>
                <c:pt idx="10">
                  <c:v>136.5</c:v>
                </c:pt>
                <c:pt idx="11">
                  <c:v>138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31-44EA-9AA8-602953B01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136040"/>
        <c:axId val="260139568"/>
      </c:scatterChart>
      <c:valAx>
        <c:axId val="260136040"/>
        <c:scaling>
          <c:orientation val="minMax"/>
          <c:max val="8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Years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0139568"/>
        <c:crosses val="autoZero"/>
        <c:crossBetween val="midCat"/>
        <c:majorUnit val="1"/>
      </c:valAx>
      <c:valAx>
        <c:axId val="260139568"/>
        <c:scaling>
          <c:orientation val="minMax"/>
          <c:min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smtClean="0"/>
                  <a:t>Kg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013604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0.17151</cdr:x>
      <cdr:y>0.033</cdr:y>
    </cdr:from>
    <cdr:to>
      <cdr:x>0.20695</cdr:x>
      <cdr:y>0.06844</cdr:y>
    </cdr:to>
    <cdr:sp macro="" textlink="">
      <cdr:nvSpPr>
        <cdr:cNvPr id="6" name="Freccia in giù 5"/>
        <cdr:cNvSpPr/>
      </cdr:nvSpPr>
      <cdr:spPr>
        <a:xfrm xmlns:a="http://schemas.openxmlformats.org/drawingml/2006/main">
          <a:off x="1769770" y="134111"/>
          <a:ext cx="365705" cy="1440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0.50435</cdr:x>
      <cdr:y>0.2478</cdr:y>
    </cdr:from>
    <cdr:to>
      <cdr:x>0.5343</cdr:x>
      <cdr:y>0.42193</cdr:y>
    </cdr:to>
    <cdr:sp macro="" textlink="">
      <cdr:nvSpPr>
        <cdr:cNvPr id="3" name="Freccia in giù 2"/>
        <cdr:cNvSpPr/>
      </cdr:nvSpPr>
      <cdr:spPr>
        <a:xfrm xmlns:a="http://schemas.openxmlformats.org/drawingml/2006/main" rot="10800000">
          <a:off x="5204366" y="1007052"/>
          <a:ext cx="309054" cy="70766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04/04/2024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75553" y="3841"/>
            <a:ext cx="78585" cy="6858000"/>
          </a:xfrm>
          <a:prstGeom prst="rect">
            <a:avLst/>
          </a:prstGeom>
          <a:solidFill>
            <a:srgbClr val="82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6470"/>
            <a:ext cx="137546" cy="6858000"/>
          </a:xfrm>
          <a:prstGeom prst="rect">
            <a:avLst/>
          </a:prstGeom>
          <a:solidFill>
            <a:srgbClr val="B8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2E273D-61EC-2153-FBD8-57E63444C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499" y="-853"/>
            <a:ext cx="4955506" cy="68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272" y="758952"/>
            <a:ext cx="5279366" cy="3227514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FARMACI E CHIRURGIA 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Trattamento farmacologico per il calo ponderale </a:t>
            </a:r>
            <a:r>
              <a:rPr lang="it-IT" sz="3600" dirty="0" err="1" smtClean="0"/>
              <a:t>pre</a:t>
            </a:r>
            <a:r>
              <a:rPr lang="it-IT" sz="3600" dirty="0" smtClean="0"/>
              <a:t>-operatorio</a:t>
            </a:r>
            <a:endParaRPr lang="it-IT" sz="3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26" y="4517126"/>
            <a:ext cx="4526280" cy="1279652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B86FAD"/>
                </a:solidFill>
              </a:rPr>
              <a:t>Luca Busetto</a:t>
            </a:r>
            <a:endParaRPr lang="it-IT" sz="2800" b="1" dirty="0">
              <a:solidFill>
                <a:srgbClr val="B86FAD"/>
              </a:solidFill>
            </a:endParaRPr>
          </a:p>
          <a:p>
            <a:r>
              <a:rPr lang="it-IT" sz="2800" b="1" dirty="0" err="1" smtClean="0">
                <a:solidFill>
                  <a:srgbClr val="B86FAD"/>
                </a:solidFill>
              </a:rPr>
              <a:t>Umiversità</a:t>
            </a:r>
            <a:r>
              <a:rPr lang="it-IT" sz="2800" b="1" dirty="0" smtClean="0">
                <a:solidFill>
                  <a:srgbClr val="B86FAD"/>
                </a:solidFill>
              </a:rPr>
              <a:t> di </a:t>
            </a:r>
            <a:r>
              <a:rPr lang="it-IT" sz="2800" b="1" dirty="0" err="1" smtClean="0">
                <a:solidFill>
                  <a:srgbClr val="B86FAD"/>
                </a:solidFill>
              </a:rPr>
              <a:t>padova</a:t>
            </a:r>
            <a:endParaRPr lang="it-IT" sz="2800" b="1" dirty="0">
              <a:solidFill>
                <a:srgbClr val="B86F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764956" y="6224907"/>
            <a:ext cx="244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 err="1">
                <a:cs typeface="Tahoma" pitchFamily="32" charset="0"/>
              </a:rPr>
              <a:t>Pi-Sunyer</a:t>
            </a:r>
            <a:r>
              <a:rPr lang="it-IT" altLang="en-US" sz="1200" b="1" dirty="0">
                <a:cs typeface="Tahoma" pitchFamily="32" charset="0"/>
              </a:rPr>
              <a:t> et al. NEJM </a:t>
            </a:r>
            <a:r>
              <a:rPr lang="it-IT" altLang="en-US" sz="1200" b="1" dirty="0" smtClean="0">
                <a:cs typeface="Tahoma" pitchFamily="32" charset="0"/>
              </a:rPr>
              <a:t>2015;373:11</a:t>
            </a:r>
            <a:endParaRPr lang="en-US" altLang="en-US" sz="1200" b="1" dirty="0"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94" y="1139384"/>
            <a:ext cx="5962650" cy="576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17" y="1992563"/>
            <a:ext cx="7086605" cy="39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66" y="1340777"/>
            <a:ext cx="4667250" cy="8096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85" y="1266964"/>
            <a:ext cx="6067425" cy="4541901"/>
          </a:xfrm>
          <a:prstGeom prst="rect">
            <a:avLst/>
          </a:prstGeom>
        </p:spPr>
      </p:pic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7375053" y="4885581"/>
            <a:ext cx="3762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 err="1">
                <a:cs typeface="Tahoma" pitchFamily="32" charset="0"/>
              </a:rPr>
              <a:t>Neeland</a:t>
            </a:r>
            <a:r>
              <a:rPr lang="it-IT" altLang="en-US" sz="1200" b="1" dirty="0">
                <a:cs typeface="Tahoma" pitchFamily="32" charset="0"/>
              </a:rPr>
              <a:t> IJ et al. Lancet</a:t>
            </a:r>
            <a:r>
              <a:rPr lang="en-US" altLang="en-US" sz="1200" b="1" dirty="0">
                <a:cs typeface="Tahoma" pitchFamily="32" charset="0"/>
              </a:rPr>
              <a:t> Diabetes </a:t>
            </a:r>
            <a:r>
              <a:rPr lang="en-US" altLang="en-US" sz="1200" b="1" dirty="0" err="1">
                <a:cs typeface="Tahoma" pitchFamily="32" charset="0"/>
              </a:rPr>
              <a:t>Endocrinol</a:t>
            </a:r>
            <a:r>
              <a:rPr lang="en-US" altLang="en-US" sz="1200" b="1" dirty="0">
                <a:cs typeface="Tahoma" pitchFamily="32" charset="0"/>
              </a:rPr>
              <a:t> </a:t>
            </a:r>
            <a:r>
              <a:rPr lang="fr-FR" altLang="en-US" sz="1200" b="1" dirty="0" smtClean="0">
                <a:cs typeface="Tahoma" pitchFamily="32" charset="0"/>
              </a:rPr>
              <a:t>2021;9:595.</a:t>
            </a:r>
            <a:endParaRPr lang="en-US" altLang="en-US" sz="1200" b="1" dirty="0"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2" y="1064759"/>
            <a:ext cx="4800600" cy="809625"/>
          </a:xfrm>
          <a:prstGeom prst="rect">
            <a:avLst/>
          </a:prstGeom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764956" y="6224907"/>
            <a:ext cx="251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 smtClean="0">
                <a:cs typeface="Tahoma" pitchFamily="32" charset="0"/>
              </a:rPr>
              <a:t>Davies M et </a:t>
            </a:r>
            <a:r>
              <a:rPr lang="it-IT" altLang="en-US" sz="1200" b="1" dirty="0">
                <a:cs typeface="Tahoma" pitchFamily="32" charset="0"/>
              </a:rPr>
              <a:t>al. </a:t>
            </a:r>
            <a:r>
              <a:rPr lang="it-IT" altLang="en-US" sz="1200" b="1" dirty="0" smtClean="0">
                <a:cs typeface="Tahoma" pitchFamily="32" charset="0"/>
              </a:rPr>
              <a:t>JAMA 2015;314:687</a:t>
            </a:r>
            <a:endParaRPr lang="en-US" altLang="en-US" sz="1200" b="1" dirty="0">
              <a:cs typeface="Tahoma" pitchFamily="3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74" y="2314527"/>
            <a:ext cx="4972050" cy="27146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928" y="2938414"/>
            <a:ext cx="5105400" cy="733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8" y="3671839"/>
            <a:ext cx="51435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23" y="1010926"/>
            <a:ext cx="4657725" cy="55435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10926"/>
            <a:ext cx="4741164" cy="820960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195372" y="4750670"/>
            <a:ext cx="27951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 smtClean="0">
                <a:cs typeface="Tahoma" pitchFamily="32" charset="0"/>
              </a:rPr>
              <a:t>Armstrong MJ et </a:t>
            </a:r>
            <a:r>
              <a:rPr lang="it-IT" altLang="en-US" sz="1200" b="1" dirty="0">
                <a:cs typeface="Tahoma" pitchFamily="32" charset="0"/>
              </a:rPr>
              <a:t>al. </a:t>
            </a:r>
            <a:r>
              <a:rPr lang="it-IT" altLang="en-US" sz="1200" b="1" dirty="0" smtClean="0">
                <a:cs typeface="Tahoma" pitchFamily="32" charset="0"/>
              </a:rPr>
              <a:t>Lancet 2016;387:679</a:t>
            </a:r>
            <a:endParaRPr lang="en-US" altLang="en-US" sz="1200" b="1" dirty="0"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1" y="1822394"/>
            <a:ext cx="4700424" cy="34201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34" y="5764997"/>
            <a:ext cx="3389670" cy="3292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34" y="976482"/>
            <a:ext cx="4381500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248" y="2607491"/>
            <a:ext cx="476138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339271" y="1810328"/>
            <a:ext cx="7433446" cy="2493663"/>
            <a:chOff x="1080653" y="1477819"/>
            <a:chExt cx="7433446" cy="2493663"/>
          </a:xfrm>
        </p:grpSpPr>
        <p:sp>
          <p:nvSpPr>
            <p:cNvPr id="2" name="CasellaDiTesto 1"/>
            <p:cNvSpPr txBox="1"/>
            <p:nvPr/>
          </p:nvSpPr>
          <p:spPr>
            <a:xfrm>
              <a:off x="4729018" y="1477819"/>
              <a:ext cx="3614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VLCKD			AOM</a:t>
              </a:r>
              <a:endParaRPr lang="it-IT" sz="2400" b="1" dirty="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080654" y="2493818"/>
              <a:ext cx="7433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% WEIGHT LOSS		8-10%			8-10%</a:t>
              </a:r>
              <a:endParaRPr lang="it-IT" sz="2400" b="1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080653" y="3509817"/>
              <a:ext cx="7191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TIME TO TARGET (m)		   1			  6-8</a:t>
              </a:r>
              <a:endParaRPr lang="it-IT" sz="2400" b="1" dirty="0"/>
            </a:p>
          </p:txBody>
        </p:sp>
      </p:grpSp>
      <p:cxnSp>
        <p:nvCxnSpPr>
          <p:cNvPr id="7" name="Connettore diritto 6"/>
          <p:cNvCxnSpPr/>
          <p:nvPr/>
        </p:nvCxnSpPr>
        <p:spPr>
          <a:xfrm>
            <a:off x="1339271" y="2456872"/>
            <a:ext cx="7767782" cy="9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/>
        </p:nvCxnSpPr>
        <p:spPr>
          <a:xfrm>
            <a:off x="1334655" y="1510138"/>
            <a:ext cx="7767782" cy="9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348511" y="4756720"/>
            <a:ext cx="7767782" cy="9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>
            <a:off x="1315617" y="4644747"/>
            <a:ext cx="8154954" cy="447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63055" y="5234473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TIME TO SURGERY (</a:t>
            </a:r>
            <a:r>
              <a:rPr lang="it-IT" b="1" dirty="0" err="1" smtClean="0"/>
              <a:t>months</a:t>
            </a:r>
            <a:r>
              <a:rPr lang="it-IT" b="1" dirty="0" smtClean="0"/>
              <a:t>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91" y="4502890"/>
            <a:ext cx="914479" cy="7315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44" y="921040"/>
            <a:ext cx="914479" cy="9144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17" y="1747627"/>
            <a:ext cx="1003935" cy="106299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15617" y="418419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6-8 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645841" y="422980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 </a:t>
            </a:r>
            <a:endParaRPr lang="it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647" y="2741242"/>
            <a:ext cx="1143000" cy="1143000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 rot="1205908">
            <a:off x="2415913" y="2157156"/>
            <a:ext cx="3745728" cy="256632"/>
          </a:xfrm>
          <a:prstGeom prst="rightArrow">
            <a:avLst>
              <a:gd name="adj1" fmla="val 50000"/>
              <a:gd name="adj2" fmla="val 572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1205908">
            <a:off x="7395654" y="3727230"/>
            <a:ext cx="2087555" cy="256632"/>
          </a:xfrm>
          <a:prstGeom prst="rightArrow">
            <a:avLst>
              <a:gd name="adj1" fmla="val 50000"/>
              <a:gd name="adj2" fmla="val 572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5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77" y="1175192"/>
            <a:ext cx="3555495" cy="5755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82" y="2113526"/>
            <a:ext cx="5121084" cy="24629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22" y="1554131"/>
            <a:ext cx="4487045" cy="3731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77" y="5740611"/>
            <a:ext cx="310313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41" y="1087491"/>
            <a:ext cx="5142151" cy="3729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46" y="1087491"/>
            <a:ext cx="4384013" cy="3984751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1041195" y="5352571"/>
            <a:ext cx="3604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2022;387:205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1" y="399355"/>
            <a:ext cx="6645241" cy="3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1055440" y="570136"/>
            <a:ext cx="7900597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Will new pharmacological treatment for obesity and early diabetes replace bariatric surgery? </a:t>
            </a:r>
            <a:endParaRPr lang="en-US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45" y="2307846"/>
            <a:ext cx="5781803" cy="1543685"/>
          </a:xfrm>
          <a:prstGeom prst="rect">
            <a:avLst/>
          </a:prstGeo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055440" y="5589241"/>
            <a:ext cx="4013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Lingway</a:t>
            </a:r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I et al. Lancet </a:t>
            </a:r>
            <a:r>
              <a:rPr lang="it-IT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Endocrinol</a:t>
            </a:r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2023;11:541</a:t>
            </a:r>
          </a:p>
        </p:txBody>
      </p:sp>
    </p:spTree>
    <p:extLst>
      <p:ext uri="{BB962C8B-B14F-4D97-AF65-F5344CB8AC3E}">
        <p14:creationId xmlns:p14="http://schemas.microsoft.com/office/powerpoint/2010/main" val="1434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764667" y="2077101"/>
            <a:ext cx="5776968" cy="13144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/>
              <a:t>Luca Busetto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5249" y="2590312"/>
            <a:ext cx="63847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Dipartimento di Medicina 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– DIMED</a:t>
            </a: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Università degli Studi di Padova</a:t>
            </a:r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Centro per lo Studio ed il Trattamento Integrato dell’Obesità</a:t>
            </a:r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Azienda Ospedaliera di Padova</a:t>
            </a: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Direttore Scuola di Specializzazione in Scienza dell’Alimentazione</a:t>
            </a: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Università 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degli Studi di Padova</a:t>
            </a: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Vice Presidente della </a:t>
            </a:r>
            <a:r>
              <a:rPr lang="it-IT" sz="1400" dirty="0" err="1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European</a:t>
            </a:r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Association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for the </a:t>
            </a:r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Study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of Obesity (EASO)</a:t>
            </a:r>
          </a:p>
          <a:p>
            <a:pPr defTabSz="685783"/>
            <a:endParaRPr lang="it-IT" sz="1400" dirty="0">
              <a:solidFill>
                <a:srgbClr val="292934">
                  <a:lumMod val="75000"/>
                  <a:lumOff val="25000"/>
                </a:srgbClr>
              </a:solidFill>
              <a:latin typeface="Arial"/>
            </a:endParaRPr>
          </a:p>
          <a:p>
            <a:pPr defTabSz="685783"/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Past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it-IT" sz="1400" dirty="0" err="1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President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it-IT" sz="1400" dirty="0" smtClean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della Società Italiana dell’Obesità </a:t>
            </a:r>
            <a:r>
              <a:rPr lang="it-IT" sz="1400" dirty="0">
                <a:solidFill>
                  <a:srgbClr val="292934">
                    <a:lumMod val="75000"/>
                    <a:lumOff val="25000"/>
                  </a:srgbClr>
                </a:solidFill>
                <a:latin typeface="Arial"/>
              </a:rPr>
              <a:t>(SIO)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31" y="4398542"/>
            <a:ext cx="1146197" cy="4812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85" y="2248486"/>
            <a:ext cx="1428407" cy="63434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03" y="3025805"/>
            <a:ext cx="1614832" cy="44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03" y="4809474"/>
            <a:ext cx="863692" cy="5760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313" y="3679422"/>
            <a:ext cx="1428407" cy="6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44" y="1249542"/>
            <a:ext cx="4688779" cy="4256917"/>
          </a:xfrm>
          <a:prstGeom prst="rect">
            <a:avLst/>
          </a:prstGeom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1041195" y="5352571"/>
            <a:ext cx="3604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Jastreboff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AM et al. N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Engl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J </a:t>
            </a:r>
            <a:r>
              <a:rPr lang="it-IT" altLang="en-US" sz="1200" b="1" dirty="0" err="1">
                <a:solidFill>
                  <a:srgbClr val="292934"/>
                </a:solidFill>
                <a:latin typeface="Arial"/>
                <a:cs typeface="Tahoma" pitchFamily="32" charset="0"/>
              </a:rPr>
              <a:t>Med</a:t>
            </a:r>
            <a:r>
              <a:rPr lang="it-IT" altLang="en-US" sz="1200" b="1" dirty="0">
                <a:solidFill>
                  <a:srgbClr val="292934"/>
                </a:solidFill>
                <a:latin typeface="Arial"/>
                <a:cs typeface="Tahoma" pitchFamily="32" charset="0"/>
              </a:rPr>
              <a:t> 2022;387:205</a:t>
            </a:r>
            <a:endParaRPr lang="en-US" altLang="en-US" sz="1200" b="1" dirty="0">
              <a:solidFill>
                <a:srgbClr val="292934"/>
              </a:solidFill>
              <a:latin typeface="Arial"/>
              <a:cs typeface="Tahoma" pitchFamily="3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1" y="699347"/>
            <a:ext cx="6645241" cy="389400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6251838" y="1970887"/>
            <a:ext cx="3721769" cy="9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ccia in giù 7"/>
          <p:cNvSpPr/>
          <p:nvPr/>
        </p:nvSpPr>
        <p:spPr>
          <a:xfrm>
            <a:off x="9689433" y="2071724"/>
            <a:ext cx="165004" cy="1485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Freccia in giù 8"/>
          <p:cNvSpPr/>
          <p:nvPr/>
        </p:nvSpPr>
        <p:spPr>
          <a:xfrm>
            <a:off x="8820103" y="2071722"/>
            <a:ext cx="165004" cy="8616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Freccia in giù 9"/>
          <p:cNvSpPr/>
          <p:nvPr/>
        </p:nvSpPr>
        <p:spPr>
          <a:xfrm>
            <a:off x="8030219" y="2071724"/>
            <a:ext cx="165004" cy="5041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958774" y="2157877"/>
            <a:ext cx="4140633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D18A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 significant proportion of patients do will not achieve the target with obesity management medications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47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055440" y="5589241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Peterli R et al. JAMA 2018;319:255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3" y="586551"/>
            <a:ext cx="4267200" cy="1000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824537"/>
            <a:ext cx="4572000" cy="54292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22872C-1453-C37A-7471-5B8AE3F605C2}"/>
              </a:ext>
            </a:extLst>
          </p:cNvPr>
          <p:cNvSpPr txBox="1">
            <a:spLocks/>
          </p:cNvSpPr>
          <p:nvPr/>
        </p:nvSpPr>
        <p:spPr>
          <a:xfrm>
            <a:off x="958774" y="2157877"/>
            <a:ext cx="4140633" cy="656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D18A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 significant proportion of patients do will not achieve the target with bariatric/metabolic surgery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741030" y="6094959"/>
            <a:ext cx="516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Carlsson</a:t>
            </a: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LMS et al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2020;383:1535</a:t>
            </a:r>
            <a:endParaRPr lang="it-IT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1" y="478326"/>
            <a:ext cx="4124325" cy="66675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16" y="1270867"/>
            <a:ext cx="583692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803394" y="5775443"/>
            <a:ext cx="516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Lincoff</a:t>
            </a:r>
            <a:r>
              <a:rPr lang="it-IT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AM et al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2023;389:2221</a:t>
            </a:r>
            <a:endParaRPr lang="it-IT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33" y="437543"/>
            <a:ext cx="4495800" cy="5619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46" y="1702574"/>
            <a:ext cx="3937000" cy="3187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937" y="1664473"/>
            <a:ext cx="3937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26836" y="1376219"/>
            <a:ext cx="725570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CLINICAL CASE: 	</a:t>
            </a:r>
            <a:r>
              <a:rPr lang="it-IT" b="1" dirty="0" smtClean="0"/>
              <a:t>FRANCESCO</a:t>
            </a:r>
            <a:r>
              <a:rPr lang="it-IT" b="1" dirty="0" smtClean="0"/>
              <a:t>		65 AA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 err="1" smtClean="0"/>
              <a:t>Height</a:t>
            </a:r>
            <a:r>
              <a:rPr lang="it-IT" b="1" dirty="0" smtClean="0"/>
              <a:t> 	172 	cm</a:t>
            </a:r>
          </a:p>
          <a:p>
            <a:r>
              <a:rPr lang="it-IT" b="1" dirty="0" err="1" smtClean="0"/>
              <a:t>Weight</a:t>
            </a:r>
            <a:r>
              <a:rPr lang="it-IT" b="1" dirty="0" smtClean="0"/>
              <a:t>	176.0	kg</a:t>
            </a:r>
          </a:p>
          <a:p>
            <a:r>
              <a:rPr lang="it-IT" b="1" dirty="0" smtClean="0"/>
              <a:t>BMI	59.5	kg/m</a:t>
            </a:r>
            <a:r>
              <a:rPr lang="it-IT" b="1" baseline="30000" dirty="0" smtClean="0"/>
              <a:t>2</a:t>
            </a:r>
          </a:p>
          <a:p>
            <a:endParaRPr lang="it-IT" b="1" baseline="30000" dirty="0"/>
          </a:p>
          <a:p>
            <a:r>
              <a:rPr lang="it-IT" b="1" dirty="0" err="1" smtClean="0"/>
              <a:t>Waist</a:t>
            </a:r>
            <a:r>
              <a:rPr lang="it-IT" b="1" dirty="0" smtClean="0"/>
              <a:t>	?????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b="1" dirty="0" err="1" smtClean="0"/>
              <a:t>Heavy</a:t>
            </a:r>
            <a:r>
              <a:rPr lang="it-IT" b="1" dirty="0" smtClean="0"/>
              <a:t> </a:t>
            </a:r>
            <a:r>
              <a:rPr lang="it-IT" b="1" dirty="0" err="1" smtClean="0"/>
              <a:t>smoker</a:t>
            </a:r>
            <a:r>
              <a:rPr lang="it-IT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Obesity/</a:t>
            </a:r>
            <a:r>
              <a:rPr lang="it-IT" b="1" dirty="0" err="1" smtClean="0"/>
              <a:t>Hypoventilation</a:t>
            </a:r>
            <a:r>
              <a:rPr lang="it-IT" b="1" dirty="0" smtClean="0"/>
              <a:t> </a:t>
            </a:r>
            <a:r>
              <a:rPr lang="it-IT" b="1" dirty="0" err="1" smtClean="0"/>
              <a:t>Syndrome</a:t>
            </a:r>
            <a:r>
              <a:rPr lang="it-IT" b="1" dirty="0" smtClean="0"/>
              <a:t> with C-PAP (2 </a:t>
            </a:r>
            <a:r>
              <a:rPr lang="it-IT" b="1" dirty="0" err="1" smtClean="0"/>
              <a:t>previous</a:t>
            </a:r>
            <a:r>
              <a:rPr lang="it-IT" b="1" dirty="0" smtClean="0"/>
              <a:t> ICU </a:t>
            </a:r>
            <a:r>
              <a:rPr lang="it-IT" b="1" dirty="0" err="1" smtClean="0"/>
              <a:t>staying</a:t>
            </a:r>
            <a:r>
              <a:rPr lang="it-IT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it-IT" b="1" dirty="0" smtClean="0"/>
              <a:t>CHD</a:t>
            </a:r>
          </a:p>
          <a:p>
            <a:pPr marL="285750" indent="-285750">
              <a:buFontTx/>
              <a:buChar char="-"/>
            </a:pPr>
            <a:r>
              <a:rPr lang="it-IT" b="1" dirty="0" err="1" smtClean="0"/>
              <a:t>Mild</a:t>
            </a:r>
            <a:r>
              <a:rPr lang="it-IT" b="1" dirty="0" smtClean="0"/>
              <a:t> </a:t>
            </a:r>
            <a:r>
              <a:rPr lang="it-IT" b="1" dirty="0" err="1" smtClean="0"/>
              <a:t>type</a:t>
            </a:r>
            <a:r>
              <a:rPr lang="it-IT" b="1" dirty="0" smtClean="0"/>
              <a:t> 2 </a:t>
            </a:r>
            <a:r>
              <a:rPr lang="it-IT" b="1" dirty="0" err="1" smtClean="0"/>
              <a:t>diabetes</a:t>
            </a:r>
            <a:r>
              <a:rPr lang="it-IT" b="1" dirty="0" smtClean="0"/>
              <a:t>	</a:t>
            </a:r>
            <a:r>
              <a:rPr lang="it-IT" dirty="0" smtClean="0"/>
              <a:t>		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693378085"/>
              </p:ext>
            </p:extLst>
          </p:nvPr>
        </p:nvGraphicFramePr>
        <p:xfrm>
          <a:off x="579907" y="1329207"/>
          <a:ext cx="103190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225964" y="103376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BIB 1</a:t>
            </a:r>
            <a:endParaRPr lang="it-IT" b="1" dirty="0"/>
          </a:p>
        </p:txBody>
      </p:sp>
      <p:sp>
        <p:nvSpPr>
          <p:cNvPr id="4" name="Freccia in giù 3"/>
          <p:cNvSpPr/>
          <p:nvPr/>
        </p:nvSpPr>
        <p:spPr>
          <a:xfrm>
            <a:off x="4185947" y="2461058"/>
            <a:ext cx="365705" cy="144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430843" y="1795548"/>
            <a:ext cx="20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SURGERY BLOCKED</a:t>
            </a:r>
          </a:p>
          <a:p>
            <a:pPr algn="ctr"/>
            <a:r>
              <a:rPr lang="it-IT" b="1" dirty="0" smtClean="0"/>
              <a:t>BIB 2</a:t>
            </a:r>
            <a:endParaRPr lang="it-IT" b="1" dirty="0"/>
          </a:p>
        </p:txBody>
      </p:sp>
      <p:sp>
        <p:nvSpPr>
          <p:cNvPr id="6" name="Freccia in giù 5"/>
          <p:cNvSpPr/>
          <p:nvPr/>
        </p:nvSpPr>
        <p:spPr>
          <a:xfrm rot="10800000" flipH="1">
            <a:off x="6524814" y="2336259"/>
            <a:ext cx="251873" cy="7076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681123" y="299187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ICU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91704" y="299187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ICU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89272" y="136532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398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44" y="1748731"/>
            <a:ext cx="2657475" cy="3552825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5553192" y="3525142"/>
            <a:ext cx="2885875" cy="1751131"/>
            <a:chOff x="6338831" y="3346832"/>
            <a:chExt cx="2885874" cy="1751130"/>
          </a:xfrm>
        </p:grpSpPr>
        <p:sp>
          <p:nvSpPr>
            <p:cNvPr id="6" name="CasellaDiTesto 5"/>
            <p:cNvSpPr txBox="1"/>
            <p:nvPr/>
          </p:nvSpPr>
          <p:spPr>
            <a:xfrm>
              <a:off x="6815264" y="3346832"/>
              <a:ext cx="2409441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67" b="1" dirty="0"/>
                <a:t>luca.busetto@unipd.it</a:t>
              </a:r>
            </a:p>
          </p:txBody>
        </p:sp>
        <p:pic>
          <p:nvPicPr>
            <p:cNvPr id="7" name="Immagine 6" descr="Week Adjourned: 9.11.15 - Facebook, E-Cigarettes, RV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62" y="3938394"/>
              <a:ext cx="342900" cy="342900"/>
            </a:xfrm>
            <a:prstGeom prst="rect">
              <a:avLst/>
            </a:prstGeom>
          </p:spPr>
        </p:pic>
        <p:pic>
          <p:nvPicPr>
            <p:cNvPr id="8" name="Immagine 7" descr="File:Electronic.mail.png - Wikimedia Common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710" y="3346832"/>
              <a:ext cx="317540" cy="340400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6815264" y="3892225"/>
              <a:ext cx="1454051" cy="58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67" b="1" dirty="0"/>
                <a:t>Luca Busetto</a:t>
              </a:r>
            </a:p>
            <a:p>
              <a:endParaRPr lang="it-IT" sz="1351" b="1" dirty="0"/>
            </a:p>
          </p:txBody>
        </p:sp>
        <p:pic>
          <p:nvPicPr>
            <p:cNvPr id="10" name="Immagine 9" descr="Team:Macquarie Australia - 2017.igem.or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831" y="4510428"/>
              <a:ext cx="385763" cy="385763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6815266" y="4510429"/>
              <a:ext cx="1684884" cy="58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67" b="1" dirty="0"/>
                <a:t>@</a:t>
              </a:r>
              <a:r>
                <a:rPr lang="it-IT" sz="1867" b="1" dirty="0" err="1"/>
                <a:t>busetto_luca</a:t>
              </a:r>
              <a:endParaRPr lang="it-IT" sz="1867" b="1" dirty="0"/>
            </a:p>
            <a:p>
              <a:endParaRPr lang="it-IT" sz="1351" b="1" dirty="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69654" y="1652009"/>
            <a:ext cx="316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  <a:latin typeface="Tahoma" pitchFamily="34" charset="0"/>
              </a:rPr>
              <a:t>Grazie !!!</a:t>
            </a:r>
            <a:endParaRPr lang="it-IT" altLang="it-IT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Fumetto 3 12"/>
          <p:cNvSpPr/>
          <p:nvPr/>
        </p:nvSpPr>
        <p:spPr>
          <a:xfrm>
            <a:off x="5373525" y="1392458"/>
            <a:ext cx="3162152" cy="1593612"/>
          </a:xfrm>
          <a:prstGeom prst="wedgeEllipseCallout">
            <a:avLst>
              <a:gd name="adj1" fmla="val 66962"/>
              <a:gd name="adj2" fmla="val 70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422054" y="1804409"/>
            <a:ext cx="3166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  <a:latin typeface="Tahoma" pitchFamily="34" charset="0"/>
              </a:rPr>
              <a:t>Grazie !!!</a:t>
            </a:r>
            <a:endParaRPr lang="it-IT" altLang="it-IT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56" y="261925"/>
            <a:ext cx="4499238" cy="63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>
            <a:extLst>
              <a:ext uri="{FF2B5EF4-FFF2-40B4-BE49-F238E27FC236}">
                <a16:creationId xmlns:a16="http://schemas.microsoft.com/office/drawing/2014/main" id="{54425222-E696-E645-A37B-A65941F82ACD}"/>
              </a:ext>
            </a:extLst>
          </p:cNvPr>
          <p:cNvSpPr txBox="1">
            <a:spLocks/>
          </p:cNvSpPr>
          <p:nvPr/>
        </p:nvSpPr>
        <p:spPr bwMode="auto">
          <a:xfrm>
            <a:off x="1004172" y="2138364"/>
            <a:ext cx="9620285" cy="132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marL="812800" indent="-2809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b="0" i="0" kern="1200">
                <a:solidFill>
                  <a:srgbClr val="0054A5"/>
                </a:solidFill>
                <a:latin typeface="Century Gothic"/>
                <a:ea typeface="ＭＳ Ｐゴシック" charset="0"/>
                <a:cs typeface="Century 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err="1"/>
              <a:t>Disclosures</a:t>
            </a:r>
            <a:r>
              <a:rPr lang="it-IT" sz="1800" b="1" dirty="0"/>
              <a:t>:	- </a:t>
            </a:r>
            <a:r>
              <a:rPr lang="it-IT" sz="1800" b="1" dirty="0" err="1"/>
              <a:t>Advisory</a:t>
            </a:r>
            <a:r>
              <a:rPr lang="it-IT" sz="1800" b="1" dirty="0"/>
              <a:t> Board </a:t>
            </a:r>
            <a:r>
              <a:rPr lang="it-IT" sz="1800" b="1" dirty="0" err="1"/>
              <a:t>Member</a:t>
            </a:r>
            <a:r>
              <a:rPr lang="it-IT" sz="1800" b="1" dirty="0"/>
              <a:t>: 	</a:t>
            </a:r>
            <a:r>
              <a:rPr lang="it-IT" sz="1800" b="1" dirty="0" err="1"/>
              <a:t>Novonordisk</a:t>
            </a: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						</a:t>
            </a:r>
            <a:r>
              <a:rPr lang="it-IT" sz="1800" b="1" dirty="0" smtClean="0"/>
              <a:t>Bruno </a:t>
            </a:r>
            <a:r>
              <a:rPr lang="it-IT" sz="1800" b="1" dirty="0"/>
              <a:t>Farmaceutici								</a:t>
            </a:r>
            <a:r>
              <a:rPr lang="it-IT" sz="1800" b="1" dirty="0" err="1"/>
              <a:t>Pzifer</a:t>
            </a: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						</a:t>
            </a:r>
            <a:r>
              <a:rPr lang="it-IT" sz="1800" b="1" dirty="0" smtClean="0"/>
              <a:t>Eli </a:t>
            </a:r>
            <a:r>
              <a:rPr lang="it-IT" sz="1800" b="1" dirty="0"/>
              <a:t>Lilly</a:t>
            </a:r>
          </a:p>
          <a:p>
            <a:pPr marL="0" indent="0">
              <a:buNone/>
            </a:pPr>
            <a:r>
              <a:rPr lang="it-IT" sz="1800" b="1" dirty="0" smtClean="0"/>
              <a:t>						</a:t>
            </a:r>
            <a:r>
              <a:rPr lang="it-IT" sz="1800" b="1" dirty="0" err="1" smtClean="0"/>
              <a:t>Boehringer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Ingelheim</a:t>
            </a:r>
            <a:endParaRPr lang="it-IT" sz="1800" b="1" dirty="0" smtClean="0"/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b="1" dirty="0"/>
              <a:t>		- Speaker: 			</a:t>
            </a:r>
            <a:r>
              <a:rPr lang="it-IT" sz="1800" b="1" dirty="0" err="1"/>
              <a:t>Rythm</a:t>
            </a:r>
            <a:r>
              <a:rPr lang="it-IT" sz="1800" b="1" dirty="0"/>
              <a:t> </a:t>
            </a:r>
            <a:r>
              <a:rPr lang="it-IT" sz="1800" b="1" dirty="0" err="1"/>
              <a:t>Pharmaceuticals</a:t>
            </a:r>
            <a:endParaRPr lang="it-IT" sz="1800" b="1" dirty="0"/>
          </a:p>
          <a:p>
            <a:pPr marL="531799" lvl="1" indent="0">
              <a:buNone/>
            </a:pPr>
            <a:r>
              <a:rPr lang="it-IT" b="1" dirty="0">
                <a:solidFill>
                  <a:schemeClr val="tx1"/>
                </a:solidFill>
              </a:rPr>
              <a:t>						</a:t>
            </a:r>
            <a:r>
              <a:rPr lang="it-IT" b="1" dirty="0" err="1">
                <a:solidFill>
                  <a:schemeClr val="tx1"/>
                </a:solidFill>
              </a:rPr>
              <a:t>Pronokal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004172" y="1169577"/>
            <a:ext cx="5776968" cy="13144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BBA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/>
              <a:t>Luca Busetto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73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3" y="1128615"/>
            <a:ext cx="5067300" cy="495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6490" y="5840963"/>
            <a:ext cx="3808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Kushner</a:t>
            </a:r>
            <a:r>
              <a:rPr lang="it-IT" sz="1400" b="1" dirty="0" smtClean="0"/>
              <a:t> BS &amp; </a:t>
            </a:r>
            <a:r>
              <a:rPr lang="it-IT" sz="1400" b="1" dirty="0" err="1" smtClean="0"/>
              <a:t>Eagon</a:t>
            </a:r>
            <a:r>
              <a:rPr lang="it-IT" sz="1400" b="1" dirty="0" smtClean="0"/>
              <a:t> JC. </a:t>
            </a:r>
            <a:r>
              <a:rPr lang="it-IT" sz="1400" b="1" dirty="0" err="1" smtClean="0"/>
              <a:t>Obes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Surg</a:t>
            </a:r>
            <a:r>
              <a:rPr lang="it-IT" sz="1400" b="1" dirty="0" smtClean="0"/>
              <a:t>. 2021;31:5936</a:t>
            </a:r>
            <a:endParaRPr lang="it-IT" sz="1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43" y="1939004"/>
            <a:ext cx="3566160" cy="33185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926" y="1939004"/>
            <a:ext cx="3714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0" y="1089349"/>
            <a:ext cx="4781550" cy="8001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5821" y="5915608"/>
            <a:ext cx="317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Frutos</a:t>
            </a:r>
            <a:r>
              <a:rPr lang="it-IT" sz="1400" b="1" dirty="0" smtClean="0"/>
              <a:t> MD et al. </a:t>
            </a:r>
            <a:r>
              <a:rPr lang="it-IT" sz="1400" b="1" dirty="0" err="1" smtClean="0"/>
              <a:t>Obes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Surg</a:t>
            </a:r>
            <a:r>
              <a:rPr lang="it-IT" sz="1400" b="1" dirty="0" smtClean="0"/>
              <a:t>. 2007;17:150</a:t>
            </a:r>
            <a:endParaRPr lang="it-IT" sz="1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41" y="2082347"/>
            <a:ext cx="8577072" cy="34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23" y="962657"/>
            <a:ext cx="8236410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58" y="1300362"/>
            <a:ext cx="3409950" cy="486251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283" y="1300362"/>
            <a:ext cx="57531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2" y="1083048"/>
            <a:ext cx="5825490" cy="14720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5821" y="5915608"/>
            <a:ext cx="4192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Mechanick JI et al. </a:t>
            </a:r>
            <a:r>
              <a:rPr lang="it-IT" sz="1400" b="1" dirty="0" err="1" smtClean="0"/>
              <a:t>Surg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Obes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Relat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Dis</a:t>
            </a:r>
            <a:r>
              <a:rPr lang="it-IT" sz="1400" b="1" dirty="0" smtClean="0"/>
              <a:t>. 2020;16:175</a:t>
            </a:r>
            <a:endParaRPr lang="it-IT" sz="1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96" y="3006401"/>
            <a:ext cx="5524500" cy="1914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520" y="4770567"/>
            <a:ext cx="5410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802278" y="6072332"/>
            <a:ext cx="244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sz="1200" b="1" dirty="0" err="1">
                <a:cs typeface="Tahoma" pitchFamily="32" charset="0"/>
              </a:rPr>
              <a:t>Pi-Sunyer</a:t>
            </a:r>
            <a:r>
              <a:rPr lang="it-IT" altLang="en-US" sz="1200" b="1" dirty="0">
                <a:cs typeface="Tahoma" pitchFamily="32" charset="0"/>
              </a:rPr>
              <a:t> et al. NEJM </a:t>
            </a:r>
            <a:r>
              <a:rPr lang="it-IT" altLang="en-US" sz="1200" b="1" dirty="0" smtClean="0">
                <a:cs typeface="Tahoma" pitchFamily="32" charset="0"/>
              </a:rPr>
              <a:t>2015;373:11</a:t>
            </a:r>
            <a:endParaRPr lang="en-US" altLang="en-US" sz="1200" b="1" dirty="0">
              <a:cs typeface="Tahoma" pitchFamily="3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1" y="2245736"/>
            <a:ext cx="4512564" cy="30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39" y="2291407"/>
            <a:ext cx="4894292" cy="27361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94" y="1139384"/>
            <a:ext cx="5962650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62</TotalTime>
  <Words>410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Calibri Light</vt:lpstr>
      <vt:lpstr>Century Gothic</vt:lpstr>
      <vt:lpstr>Tahoma</vt:lpstr>
      <vt:lpstr>Wingdings</vt:lpstr>
      <vt:lpstr>RetrospectVTI</vt:lpstr>
      <vt:lpstr>FARMACI E CHIRURGIA   Trattamento farmacologico per il calo ponderale pre-operatorio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 Windows</cp:lastModifiedBy>
  <cp:revision>12</cp:revision>
  <dcterms:created xsi:type="dcterms:W3CDTF">2022-02-27T17:36:31Z</dcterms:created>
  <dcterms:modified xsi:type="dcterms:W3CDTF">2024-04-04T10:02:17Z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